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Source Sans Pr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540438-EC3D-4FEC-A58A-CC520ADE16B2}">
  <a:tblStyle styleId="{93540438-EC3D-4FEC-A58A-CC520ADE16B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Sans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SansPro-italic.fntdata"/><Relationship Id="rId30" Type="http://schemas.openxmlformats.org/officeDocument/2006/relationships/font" Target="fonts/SourceSans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ourceSans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5ba0e73a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5ba0e73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5ba0e73a7_0_2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5ba0e73a7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10c15222f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10c15222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5ba0e73a7_0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5ba0e73a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95ba0e73a7_0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95ba0e73a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45fd2f9c5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45fd2f9c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d5528b141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d5528b14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d5528b1410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d5528b141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5528b1410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5528b141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d5528b1410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d5528b141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5528b1410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d5528b141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5ba0e73a7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5ba0e73a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5528b1410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d5528b141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5528b1410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d5528b141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5528b1410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d5528b141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95ba0e73a7_0_1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95ba0e73a7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085072001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08507200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5ba0e73a7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5ba0e73a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95ba0e73a7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95ba0e73a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5ba0e73a7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5ba0e73a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95ba0e73a7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95ba0e73a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5ba0e73a7_0_2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5ba0e73a7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5ba0e73a7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5ba0e73a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ource Sans Pro"/>
              <a:buNone/>
              <a:defRPr b="1" sz="6000" cap="none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16" name="Google Shape;16;p2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21" name="Google Shape;21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839125" y="6268750"/>
            <a:ext cx="11081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Project Defense on  Travel Ticket Booking System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36" name="Google Shape;136;p11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137" name="Google Shape;137;p11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39" name="Google Shape;139;p11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40" name="Google Shape;140;p11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42" name="Google Shape;14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49" name="Google Shape;149;p12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150" name="Google Shape;150;p12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55" name="Google Shape;155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12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9" name="Google Shape;29;p3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30" name="Google Shape;30;p3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35" name="Google Shape;35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Source Sans Pro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42" name="Google Shape;42;p4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43" name="Google Shape;43;p4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8" name="Google Shape;4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6" name="Google Shape;56;p5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57" name="Google Shape;57;p5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62" name="Google Shape;6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9" name="Google Shape;6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1" name="Google Shape;7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72" name="Google Shape;72;p6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73" name="Google Shape;73;p6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78" name="Google Shape;7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6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4" name="Google Shape;84;p7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85" name="Google Shape;85;p7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90" name="Google Shape;9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8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96" name="Google Shape;96;p8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01" name="Google Shape;10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ource Sans Pr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8" name="Google Shape;108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grpSp>
        <p:nvGrpSpPr>
          <p:cNvPr id="109" name="Google Shape;109;p9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110" name="Google Shape;110;p9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15" name="Google Shape;115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9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ource Sans Pr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grpSp>
        <p:nvGrpSpPr>
          <p:cNvPr id="123" name="Google Shape;123;p10"/>
          <p:cNvGrpSpPr/>
          <p:nvPr/>
        </p:nvGrpSpPr>
        <p:grpSpPr>
          <a:xfrm>
            <a:off x="10999564" y="5987064"/>
            <a:ext cx="1054465" cy="469689"/>
            <a:chOff x="9841624" y="4115729"/>
            <a:chExt cx="602169" cy="268223"/>
          </a:xfrm>
        </p:grpSpPr>
        <p:sp>
          <p:nvSpPr>
            <p:cNvPr id="124" name="Google Shape;124;p10"/>
            <p:cNvSpPr/>
            <p:nvPr/>
          </p:nvSpPr>
          <p:spPr>
            <a:xfrm>
              <a:off x="9841624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25" name="Google Shape;125;p10"/>
            <p:cNvSpPr/>
            <p:nvPr/>
          </p:nvSpPr>
          <p:spPr>
            <a:xfrm>
              <a:off x="9941445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26" name="Google Shape;126;p10"/>
            <p:cNvSpPr/>
            <p:nvPr/>
          </p:nvSpPr>
          <p:spPr>
            <a:xfrm>
              <a:off x="10041267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27" name="Google Shape;127;p10"/>
            <p:cNvSpPr/>
            <p:nvPr/>
          </p:nvSpPr>
          <p:spPr>
            <a:xfrm>
              <a:off x="10141090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28" name="Google Shape;128;p10"/>
            <p:cNvSpPr/>
            <p:nvPr/>
          </p:nvSpPr>
          <p:spPr>
            <a:xfrm>
              <a:off x="10240911" y="4115729"/>
              <a:ext cx="202882" cy="268223"/>
            </a:xfrm>
            <a:custGeom>
              <a:rect b="b" l="l" r="r" t="t"/>
              <a:pathLst>
                <a:path extrusionOk="0"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29" name="Google Shape;12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p10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rgbClr val="ECECEC"/>
          </a:solidFill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Source Sans Pro"/>
              <a:buNone/>
              <a:defRPr b="0" i="0" sz="4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838200" y="6311900"/>
            <a:ext cx="1051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A Proposal Defense on Travel Ticket Booking System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81025"/>
            <a:ext cx="12192000" cy="693902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3"/>
          <p:cNvSpPr txBox="1"/>
          <p:nvPr/>
        </p:nvSpPr>
        <p:spPr>
          <a:xfrm>
            <a:off x="3643025" y="2187685"/>
            <a:ext cx="5404500" cy="16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6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PROJECT FINAL DEFENSE</a:t>
            </a:r>
            <a:br>
              <a:rPr b="1" lang="en-US" sz="216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16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endParaRPr b="1" sz="216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6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FLAPPY BIRD</a:t>
            </a:r>
            <a:endParaRPr b="1" sz="216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4845275" y="4262431"/>
            <a:ext cx="3000000" cy="18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Presentation by :-</a:t>
            </a:r>
            <a:endParaRPr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Dewanand Giri</a:t>
            </a:r>
            <a:endParaRPr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Ayush Bhattarai</a:t>
            </a:r>
            <a:endParaRPr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Uday Shrestha</a:t>
            </a:r>
            <a:endParaRPr sz="24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Om KC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2"/>
          <p:cNvSpPr txBox="1"/>
          <p:nvPr/>
        </p:nvSpPr>
        <p:spPr>
          <a:xfrm>
            <a:off x="11353775" y="6454625"/>
            <a:ext cx="10743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8</a:t>
            </a:r>
            <a:endParaRPr/>
          </a:p>
        </p:txBody>
      </p:sp>
      <p:sp>
        <p:nvSpPr>
          <p:cNvPr id="246" name="Google Shape;246;p22"/>
          <p:cNvSpPr txBox="1"/>
          <p:nvPr/>
        </p:nvSpPr>
        <p:spPr>
          <a:xfrm>
            <a:off x="221575" y="577575"/>
            <a:ext cx="44598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Review(</a:t>
            </a:r>
            <a:r>
              <a:rPr lang="en-US" sz="360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/>
          </a:p>
        </p:txBody>
      </p:sp>
      <p:sp>
        <p:nvSpPr>
          <p:cNvPr id="247" name="Google Shape;247;p22"/>
          <p:cNvSpPr txBox="1"/>
          <p:nvPr/>
        </p:nvSpPr>
        <p:spPr>
          <a:xfrm>
            <a:off x="221575" y="1341675"/>
            <a:ext cx="48795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GameDev.net</a:t>
            </a:r>
            <a:endParaRPr b="1" sz="2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8" name="Google Shape;248;p22"/>
          <p:cNvSpPr txBox="1"/>
          <p:nvPr/>
        </p:nvSpPr>
        <p:spPr>
          <a:xfrm>
            <a:off x="221575" y="1886250"/>
            <a:ext cx="63783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Vector is core to game development.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Positioning needs vector.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9" name="Google Shape;249;p22"/>
          <p:cNvSpPr txBox="1"/>
          <p:nvPr/>
        </p:nvSpPr>
        <p:spPr>
          <a:xfrm>
            <a:off x="221575" y="3024575"/>
            <a:ext cx="3000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Technical.ly</a:t>
            </a:r>
            <a:endParaRPr/>
          </a:p>
        </p:txBody>
      </p:sp>
      <p:sp>
        <p:nvSpPr>
          <p:cNvPr id="250" name="Google Shape;250;p22"/>
          <p:cNvSpPr txBox="1"/>
          <p:nvPr/>
        </p:nvSpPr>
        <p:spPr>
          <a:xfrm>
            <a:off x="221575" y="3595775"/>
            <a:ext cx="66099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Goal is a optimal gameplay.</a:t>
            </a:r>
            <a:endParaRPr sz="20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/>
              <a:t>Users know what’s going on in the game.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 txBox="1"/>
          <p:nvPr/>
        </p:nvSpPr>
        <p:spPr>
          <a:xfrm>
            <a:off x="11353775" y="6454625"/>
            <a:ext cx="10743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8</a:t>
            </a:r>
            <a:endParaRPr/>
          </a:p>
        </p:txBody>
      </p:sp>
      <p:sp>
        <p:nvSpPr>
          <p:cNvPr id="257" name="Google Shape;257;p23"/>
          <p:cNvSpPr txBox="1"/>
          <p:nvPr/>
        </p:nvSpPr>
        <p:spPr>
          <a:xfrm>
            <a:off x="2902300" y="-46425"/>
            <a:ext cx="44208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 Analysis</a:t>
            </a:r>
            <a:endParaRPr/>
          </a:p>
        </p:txBody>
      </p:sp>
      <p:sp>
        <p:nvSpPr>
          <p:cNvPr id="258" name="Google Shape;258;p23"/>
          <p:cNvSpPr txBox="1"/>
          <p:nvPr/>
        </p:nvSpPr>
        <p:spPr>
          <a:xfrm>
            <a:off x="1973650" y="574525"/>
            <a:ext cx="48795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Functional Requirement</a:t>
            </a:r>
            <a:endParaRPr b="1" sz="2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3626250" y="6454625"/>
            <a:ext cx="49395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Fig: Use case diagram for the project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60" name="Google Shape;2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8423" y="1063750"/>
            <a:ext cx="4061502" cy="532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4"/>
          <p:cNvSpPr txBox="1"/>
          <p:nvPr/>
        </p:nvSpPr>
        <p:spPr>
          <a:xfrm>
            <a:off x="11292900" y="6480800"/>
            <a:ext cx="9699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9</a:t>
            </a:r>
            <a:endParaRPr/>
          </a:p>
        </p:txBody>
      </p:sp>
      <p:sp>
        <p:nvSpPr>
          <p:cNvPr id="267" name="Google Shape;267;p24"/>
          <p:cNvSpPr txBox="1"/>
          <p:nvPr/>
        </p:nvSpPr>
        <p:spPr>
          <a:xfrm>
            <a:off x="1810625" y="777825"/>
            <a:ext cx="44208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 Analysis</a:t>
            </a:r>
            <a:endParaRPr/>
          </a:p>
        </p:txBody>
      </p:sp>
      <p:sp>
        <p:nvSpPr>
          <p:cNvPr id="268" name="Google Shape;268;p24"/>
          <p:cNvSpPr txBox="1"/>
          <p:nvPr/>
        </p:nvSpPr>
        <p:spPr>
          <a:xfrm>
            <a:off x="918575" y="1674050"/>
            <a:ext cx="48795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Non-f</a:t>
            </a: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unctional requirement</a:t>
            </a:r>
            <a:endParaRPr b="1" sz="2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918575" y="2144525"/>
            <a:ext cx="66099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Accessibility</a:t>
            </a:r>
            <a:endParaRPr sz="20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/>
              <a:t>Performance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US" sz="2000"/>
              <a:t>Appearance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5"/>
          <p:cNvSpPr txBox="1"/>
          <p:nvPr/>
        </p:nvSpPr>
        <p:spPr>
          <a:xfrm>
            <a:off x="0" y="142365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 Analysis</a:t>
            </a:r>
            <a:endParaRPr/>
          </a:p>
        </p:txBody>
      </p:sp>
      <p:sp>
        <p:nvSpPr>
          <p:cNvPr id="276" name="Google Shape;276;p25"/>
          <p:cNvSpPr txBox="1"/>
          <p:nvPr/>
        </p:nvSpPr>
        <p:spPr>
          <a:xfrm>
            <a:off x="364450" y="2597850"/>
            <a:ext cx="11923200" cy="3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Technical Feasibility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Operational </a:t>
            </a: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Economic </a:t>
            </a: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Schedule </a:t>
            </a: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277" name="Google Shape;277;p25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6"/>
          <p:cNvSpPr txBox="1"/>
          <p:nvPr/>
        </p:nvSpPr>
        <p:spPr>
          <a:xfrm>
            <a:off x="0" y="142365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/>
          </a:p>
        </p:txBody>
      </p:sp>
      <p:sp>
        <p:nvSpPr>
          <p:cNvPr id="284" name="Google Shape;284;p26"/>
          <p:cNvSpPr txBox="1"/>
          <p:nvPr/>
        </p:nvSpPr>
        <p:spPr>
          <a:xfrm>
            <a:off x="1165800" y="2021725"/>
            <a:ext cx="9860400" cy="3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the welcome screen.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Ask for the key press.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obstacle.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bird collides with pipe go to STEP 7.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685800" rtl="0" algn="just">
              <a:lnSpc>
                <a:spcPct val="784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bird does not collide with pipe go to STEP 6.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 startAt="6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 score counter by 1 &amp; go to STEP 4.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 startAt="6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 welcome screen with the highest score recorded up to that point.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 startAt="6"/>
            </a:pP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26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7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292" name="Google Shape;292;p27"/>
          <p:cNvSpPr txBox="1"/>
          <p:nvPr/>
        </p:nvSpPr>
        <p:spPr>
          <a:xfrm>
            <a:off x="3845763" y="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Flowchart</a:t>
            </a:r>
            <a:endParaRPr/>
          </a:p>
        </p:txBody>
      </p:sp>
      <p:pic>
        <p:nvPicPr>
          <p:cNvPr id="293" name="Google Shape;2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7950" y="821075"/>
            <a:ext cx="2185972" cy="585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8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00" name="Google Shape;300;p28"/>
          <p:cNvSpPr txBox="1"/>
          <p:nvPr/>
        </p:nvSpPr>
        <p:spPr>
          <a:xfrm>
            <a:off x="3845763" y="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/>
          </a:p>
        </p:txBody>
      </p:sp>
      <p:pic>
        <p:nvPicPr>
          <p:cNvPr id="301" name="Google Shape;30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075" y="1978525"/>
            <a:ext cx="4321502" cy="24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8"/>
          <p:cNvSpPr txBox="1"/>
          <p:nvPr/>
        </p:nvSpPr>
        <p:spPr>
          <a:xfrm>
            <a:off x="0" y="4526800"/>
            <a:ext cx="47187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Fig: Screenshot of menu screen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pic>
        <p:nvPicPr>
          <p:cNvPr id="303" name="Google Shape;30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2700" y="1978538"/>
            <a:ext cx="4321502" cy="2430837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8"/>
          <p:cNvSpPr txBox="1"/>
          <p:nvPr/>
        </p:nvSpPr>
        <p:spPr>
          <a:xfrm>
            <a:off x="5344100" y="4526800"/>
            <a:ext cx="47187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Fig: Screenshot of game screen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9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11" name="Google Shape;311;p29"/>
          <p:cNvSpPr txBox="1"/>
          <p:nvPr/>
        </p:nvSpPr>
        <p:spPr>
          <a:xfrm>
            <a:off x="3845763" y="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Cases</a:t>
            </a:r>
            <a:endParaRPr/>
          </a:p>
        </p:txBody>
      </p:sp>
      <p:graphicFrame>
        <p:nvGraphicFramePr>
          <p:cNvPr id="312" name="Google Shape;312;p29"/>
          <p:cNvGraphicFramePr/>
          <p:nvPr/>
        </p:nvGraphicFramePr>
        <p:xfrm>
          <a:off x="2557675" y="118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{93540438-EC3D-4FEC-A58A-CC520ADE16B2}</a:tableStyleId>
              </a:tblPr>
              <a:tblGrid>
                <a:gridCol w="1891275"/>
                <a:gridCol w="1891275"/>
                <a:gridCol w="1891275"/>
                <a:gridCol w="1891275"/>
              </a:tblGrid>
              <a:tr h="44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Case ID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LOAD_001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663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Case Description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Showing of main screen before starting the game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791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Pre Requisites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a. Bash Terminal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b. G++ Compiler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12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Scenario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On Opening exec file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12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Data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Desired Screen Size (1920 x 1080)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12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Steps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Expected Result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Actual Result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Pass/Fail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13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a. Open exec file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b. Provide desired screen size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Main Screen should be shown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Main Screen was shown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Pass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0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19" name="Google Shape;319;p30"/>
          <p:cNvSpPr txBox="1"/>
          <p:nvPr/>
        </p:nvSpPr>
        <p:spPr>
          <a:xfrm>
            <a:off x="3845763" y="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Cases</a:t>
            </a:r>
            <a:endParaRPr/>
          </a:p>
        </p:txBody>
      </p:sp>
      <p:graphicFrame>
        <p:nvGraphicFramePr>
          <p:cNvPr id="320" name="Google Shape;320;p30"/>
          <p:cNvGraphicFramePr/>
          <p:nvPr/>
        </p:nvGraphicFramePr>
        <p:xfrm>
          <a:off x="2883463" y="87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{93540438-EC3D-4FEC-A58A-CC520ADE16B2}</a:tableStyleId>
              </a:tblPr>
              <a:tblGrid>
                <a:gridCol w="2038725"/>
                <a:gridCol w="1913550"/>
                <a:gridCol w="1359150"/>
                <a:gridCol w="1278675"/>
              </a:tblGrid>
              <a:tr h="57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Case ID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MOVE_001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7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Case Description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Movement on keypress of space key only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1201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Pre Requisites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a. Soil Image Loader Library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b. FreeGLUT Library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c. G++ Compiler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7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Scenario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On key press of space key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74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Test Data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&lt; Space &gt;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74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Steps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Expected Result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Actual Result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Pass/Fail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013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a. Run the game</a:t>
                      </a:r>
                      <a:endParaRPr sz="1200"/>
                    </a:p>
                    <a:p>
                      <a:pPr indent="0" lvl="0" marL="0" rtl="0" algn="just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b. Start the game</a:t>
                      </a:r>
                      <a:endParaRPr sz="1200"/>
                    </a:p>
                    <a:p>
                      <a:pPr indent="0" lvl="0" marL="0" rtl="0" algn="just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c. Press &lt; Space &gt;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Fappy should move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Fappy moved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7840"/>
                        </a:lnSpc>
                        <a:spcBef>
                          <a:spcPts val="1200"/>
                        </a:spcBef>
                        <a:spcAft>
                          <a:spcPts val="700"/>
                        </a:spcAft>
                        <a:buNone/>
                      </a:pPr>
                      <a:r>
                        <a:rPr lang="en-US" sz="1200"/>
                        <a:t>Pass</a:t>
                      </a:r>
                      <a:endParaRPr sz="1200"/>
                    </a:p>
                  </a:txBody>
                  <a:tcPr marT="91425" marB="91425" marR="91425" marL="91425">
                    <a:lnL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0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1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27" name="Google Shape;327;p31"/>
          <p:cNvSpPr txBox="1"/>
          <p:nvPr/>
        </p:nvSpPr>
        <p:spPr>
          <a:xfrm>
            <a:off x="1897038" y="1024325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</a:t>
            </a: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endParaRPr/>
          </a:p>
        </p:txBody>
      </p:sp>
      <p:sp>
        <p:nvSpPr>
          <p:cNvPr id="328" name="Google Shape;328;p31"/>
          <p:cNvSpPr txBox="1"/>
          <p:nvPr/>
        </p:nvSpPr>
        <p:spPr>
          <a:xfrm>
            <a:off x="1897050" y="2096350"/>
            <a:ext cx="4569000" cy="20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Vsync not enabled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Screen tearing on Nvidia GPU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score initialized to 0 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Absence of Wakelocks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264700" y="6456300"/>
            <a:ext cx="927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Source Sans Pro"/>
                <a:ea typeface="Source Sans Pro"/>
                <a:cs typeface="Source Sans Pro"/>
                <a:sym typeface="Source Sans Pro"/>
              </a:rPr>
              <a:t>slide 1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71" name="Google Shape;17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66275" y="-93525"/>
            <a:ext cx="12358277" cy="695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4"/>
          <p:cNvSpPr txBox="1"/>
          <p:nvPr/>
        </p:nvSpPr>
        <p:spPr>
          <a:xfrm>
            <a:off x="1205675" y="1081000"/>
            <a:ext cx="43575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Table Of Content</a:t>
            </a:r>
            <a:endParaRPr/>
          </a:p>
        </p:txBody>
      </p:sp>
      <p:sp>
        <p:nvSpPr>
          <p:cNvPr id="173" name="Google Shape;173;p14"/>
          <p:cNvSpPr txBox="1"/>
          <p:nvPr/>
        </p:nvSpPr>
        <p:spPr>
          <a:xfrm>
            <a:off x="1659350" y="1817950"/>
            <a:ext cx="4423800" cy="47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 Study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 Analysis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 Analysis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264700" y="6527125"/>
            <a:ext cx="1095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2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35" name="Google Shape;335;p32"/>
          <p:cNvSpPr txBox="1"/>
          <p:nvPr/>
        </p:nvSpPr>
        <p:spPr>
          <a:xfrm>
            <a:off x="119788" y="1802975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/>
          </a:p>
        </p:txBody>
      </p:sp>
      <p:sp>
        <p:nvSpPr>
          <p:cNvPr id="336" name="Google Shape;336;p32"/>
          <p:cNvSpPr txBox="1"/>
          <p:nvPr/>
        </p:nvSpPr>
        <p:spPr>
          <a:xfrm>
            <a:off x="546325" y="2815100"/>
            <a:ext cx="6216300" cy="29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3D version of the game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Networking involved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 of Wakelocks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Flapping of Wings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VSync enabled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score initialization with file handling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3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43" name="Google Shape;343;p33"/>
          <p:cNvSpPr txBox="1"/>
          <p:nvPr/>
        </p:nvSpPr>
        <p:spPr>
          <a:xfrm>
            <a:off x="1407538" y="153345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</a:t>
            </a:r>
            <a:endParaRPr/>
          </a:p>
        </p:txBody>
      </p:sp>
      <p:sp>
        <p:nvSpPr>
          <p:cNvPr id="344" name="Google Shape;344;p33"/>
          <p:cNvSpPr txBox="1"/>
          <p:nvPr/>
        </p:nvSpPr>
        <p:spPr>
          <a:xfrm>
            <a:off x="1834075" y="2964850"/>
            <a:ext cx="62163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Don’t use OpenGL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2428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3"/>
              <a:buFont typeface="Times New Roman"/>
              <a:buChar char="●"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sure of expectations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4"/>
          <p:cNvSpPr txBox="1"/>
          <p:nvPr/>
        </p:nvSpPr>
        <p:spPr>
          <a:xfrm>
            <a:off x="11178850" y="6490275"/>
            <a:ext cx="11088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10</a:t>
            </a:r>
            <a:endParaRPr/>
          </a:p>
        </p:txBody>
      </p:sp>
      <p:sp>
        <p:nvSpPr>
          <p:cNvPr id="351" name="Google Shape;351;p34"/>
          <p:cNvSpPr txBox="1"/>
          <p:nvPr/>
        </p:nvSpPr>
        <p:spPr>
          <a:xfrm>
            <a:off x="1407538" y="1533450"/>
            <a:ext cx="51351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/>
          </a:p>
        </p:txBody>
      </p:sp>
      <p:sp>
        <p:nvSpPr>
          <p:cNvPr id="352" name="Google Shape;352;p34"/>
          <p:cNvSpPr txBox="1"/>
          <p:nvPr/>
        </p:nvSpPr>
        <p:spPr>
          <a:xfrm>
            <a:off x="2163500" y="3144550"/>
            <a:ext cx="6216300" cy="10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2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Game development is a long journey….</a:t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22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5"/>
          <p:cNvSpPr txBox="1"/>
          <p:nvPr/>
        </p:nvSpPr>
        <p:spPr>
          <a:xfrm>
            <a:off x="4321550" y="2531600"/>
            <a:ext cx="3627900" cy="22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00">
                <a:latin typeface="Times New Roman"/>
                <a:ea typeface="Times New Roman"/>
                <a:cs typeface="Times New Roman"/>
                <a:sym typeface="Times New Roman"/>
              </a:rPr>
              <a:t>Any Queries?</a:t>
            </a:r>
            <a:endParaRPr sz="6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"/>
          <p:cNvSpPr txBox="1"/>
          <p:nvPr/>
        </p:nvSpPr>
        <p:spPr>
          <a:xfrm>
            <a:off x="11264700" y="6456300"/>
            <a:ext cx="927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Source Sans Pro"/>
                <a:ea typeface="Source Sans Pro"/>
                <a:cs typeface="Source Sans Pro"/>
                <a:sym typeface="Source Sans Pro"/>
              </a:rPr>
              <a:t>slide 1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80" name="Google Shape;1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49900" y="-84319"/>
            <a:ext cx="12341899" cy="6942318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5"/>
          <p:cNvSpPr txBox="1"/>
          <p:nvPr/>
        </p:nvSpPr>
        <p:spPr>
          <a:xfrm>
            <a:off x="1205675" y="1081000"/>
            <a:ext cx="43575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Table Of Content</a:t>
            </a:r>
            <a:endParaRPr/>
          </a:p>
        </p:txBody>
      </p:sp>
      <p:sp>
        <p:nvSpPr>
          <p:cNvPr id="182" name="Google Shape;182;p15"/>
          <p:cNvSpPr txBox="1"/>
          <p:nvPr/>
        </p:nvSpPr>
        <p:spPr>
          <a:xfrm>
            <a:off x="1659350" y="1817950"/>
            <a:ext cx="4423800" cy="47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Flowchart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Cases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Limitation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eriod" startAt="11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15"/>
          <p:cNvSpPr txBox="1"/>
          <p:nvPr/>
        </p:nvSpPr>
        <p:spPr>
          <a:xfrm>
            <a:off x="11264700" y="6527125"/>
            <a:ext cx="10950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/>
        </p:nvSpPr>
        <p:spPr>
          <a:xfrm>
            <a:off x="11233825" y="6471775"/>
            <a:ext cx="10509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Source Sans Pro"/>
                <a:ea typeface="Source Sans Pro"/>
                <a:cs typeface="Source Sans Pro"/>
                <a:sym typeface="Source Sans Pro"/>
              </a:rPr>
              <a:t>Slide 2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89" name="Google Shape;18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22075" y="0"/>
            <a:ext cx="1301407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/>
          <p:cNvSpPr txBox="1"/>
          <p:nvPr/>
        </p:nvSpPr>
        <p:spPr>
          <a:xfrm>
            <a:off x="943350" y="1141750"/>
            <a:ext cx="30000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191" name="Google Shape;191;p16"/>
          <p:cNvSpPr txBox="1"/>
          <p:nvPr/>
        </p:nvSpPr>
        <p:spPr>
          <a:xfrm>
            <a:off x="1244250" y="1988875"/>
            <a:ext cx="6554100" cy="4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 to play.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Addictive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Clear and Simple objective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Adrenaline and Dopamine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Emotional attachment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Ported using C++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Great flexibility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16"/>
          <p:cNvSpPr txBox="1"/>
          <p:nvPr/>
        </p:nvSpPr>
        <p:spPr>
          <a:xfrm>
            <a:off x="11304650" y="6471775"/>
            <a:ext cx="10509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"/>
          <p:cNvSpPr txBox="1"/>
          <p:nvPr/>
        </p:nvSpPr>
        <p:spPr>
          <a:xfrm>
            <a:off x="11113800" y="6459125"/>
            <a:ext cx="1078200" cy="7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3</a:t>
            </a:r>
            <a:endParaRPr/>
          </a:p>
        </p:txBody>
      </p:sp>
      <p:pic>
        <p:nvPicPr>
          <p:cNvPr id="198" name="Google Shape;19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44100" y="0"/>
            <a:ext cx="1373610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7"/>
          <p:cNvSpPr txBox="1"/>
          <p:nvPr/>
        </p:nvSpPr>
        <p:spPr>
          <a:xfrm>
            <a:off x="11296250" y="6518150"/>
            <a:ext cx="9888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3</a:t>
            </a:r>
            <a:endParaRPr/>
          </a:p>
        </p:txBody>
      </p:sp>
      <p:sp>
        <p:nvSpPr>
          <p:cNvPr id="200" name="Google Shape;200;p17"/>
          <p:cNvSpPr txBox="1"/>
          <p:nvPr/>
        </p:nvSpPr>
        <p:spPr>
          <a:xfrm>
            <a:off x="0" y="1917475"/>
            <a:ext cx="40743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/>
          </a:p>
        </p:txBody>
      </p:sp>
      <p:sp>
        <p:nvSpPr>
          <p:cNvPr id="201" name="Google Shape;201;p17"/>
          <p:cNvSpPr txBox="1"/>
          <p:nvPr/>
        </p:nvSpPr>
        <p:spPr>
          <a:xfrm>
            <a:off x="0" y="2641975"/>
            <a:ext cx="6469500" cy="40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Living for your loved ones.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 race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Regular breaks for mental health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Accessible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Excitement and satisfaction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Release of essential hormones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/>
          <p:nvPr/>
        </p:nvSpPr>
        <p:spPr>
          <a:xfrm>
            <a:off x="11311200" y="6459125"/>
            <a:ext cx="11091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4</a:t>
            </a:r>
            <a:endParaRPr/>
          </a:p>
        </p:txBody>
      </p:sp>
      <p:pic>
        <p:nvPicPr>
          <p:cNvPr id="207" name="Google Shape;2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28419"/>
            <a:ext cx="12420302" cy="698642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8"/>
          <p:cNvSpPr txBox="1"/>
          <p:nvPr/>
        </p:nvSpPr>
        <p:spPr>
          <a:xfrm>
            <a:off x="-430150" y="1806325"/>
            <a:ext cx="55335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/>
          </a:p>
        </p:txBody>
      </p:sp>
      <p:sp>
        <p:nvSpPr>
          <p:cNvPr id="209" name="Google Shape;209;p18"/>
          <p:cNvSpPr txBox="1"/>
          <p:nvPr/>
        </p:nvSpPr>
        <p:spPr>
          <a:xfrm>
            <a:off x="11311200" y="6508625"/>
            <a:ext cx="988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4</a:t>
            </a:r>
            <a:endParaRPr/>
          </a:p>
        </p:txBody>
      </p:sp>
      <p:sp>
        <p:nvSpPr>
          <p:cNvPr id="210" name="Google Shape;210;p18"/>
          <p:cNvSpPr txBox="1"/>
          <p:nvPr/>
        </p:nvSpPr>
        <p:spPr>
          <a:xfrm>
            <a:off x="0" y="2641975"/>
            <a:ext cx="6469500" cy="40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Clean, fun and stress free life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Flappy bird a</a:t>
            </a: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ccessible to all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Utilize knowledge of Object Oriented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programming.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/>
          <p:nvPr/>
        </p:nvSpPr>
        <p:spPr>
          <a:xfrm>
            <a:off x="11129425" y="6505500"/>
            <a:ext cx="11553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5</a:t>
            </a:r>
            <a:endParaRPr/>
          </a:p>
        </p:txBody>
      </p:sp>
      <p:pic>
        <p:nvPicPr>
          <p:cNvPr id="216" name="Google Shape;21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9"/>
          <p:cNvSpPr txBox="1"/>
          <p:nvPr/>
        </p:nvSpPr>
        <p:spPr>
          <a:xfrm>
            <a:off x="11272225" y="6505500"/>
            <a:ext cx="10125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5</a:t>
            </a:r>
            <a:endParaRPr/>
          </a:p>
        </p:txBody>
      </p:sp>
      <p:sp>
        <p:nvSpPr>
          <p:cNvPr id="218" name="Google Shape;218;p19"/>
          <p:cNvSpPr txBox="1"/>
          <p:nvPr/>
        </p:nvSpPr>
        <p:spPr>
          <a:xfrm>
            <a:off x="-430150" y="1806325"/>
            <a:ext cx="55335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Scopes</a:t>
            </a:r>
            <a:endParaRPr/>
          </a:p>
        </p:txBody>
      </p:sp>
      <p:sp>
        <p:nvSpPr>
          <p:cNvPr id="219" name="Google Shape;219;p19"/>
          <p:cNvSpPr txBox="1"/>
          <p:nvPr/>
        </p:nvSpPr>
        <p:spPr>
          <a:xfrm>
            <a:off x="0" y="2641975"/>
            <a:ext cx="6469500" cy="40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People of all ages can enjoy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game.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0"/>
          <p:cNvSpPr txBox="1"/>
          <p:nvPr/>
        </p:nvSpPr>
        <p:spPr>
          <a:xfrm>
            <a:off x="11160325" y="6458250"/>
            <a:ext cx="11862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6</a:t>
            </a:r>
            <a:endParaRPr/>
          </a:p>
        </p:txBody>
      </p:sp>
      <p:pic>
        <p:nvPicPr>
          <p:cNvPr id="225" name="Google Shape;22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0"/>
          <p:cNvSpPr txBox="1"/>
          <p:nvPr/>
        </p:nvSpPr>
        <p:spPr>
          <a:xfrm>
            <a:off x="11331650" y="6458250"/>
            <a:ext cx="9534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6</a:t>
            </a:r>
            <a:endParaRPr/>
          </a:p>
        </p:txBody>
      </p:sp>
      <p:sp>
        <p:nvSpPr>
          <p:cNvPr id="227" name="Google Shape;227;p20"/>
          <p:cNvSpPr txBox="1"/>
          <p:nvPr/>
        </p:nvSpPr>
        <p:spPr>
          <a:xfrm>
            <a:off x="-430150" y="1806325"/>
            <a:ext cx="55335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Background Study</a:t>
            </a:r>
            <a:endParaRPr/>
          </a:p>
        </p:txBody>
      </p:sp>
      <p:sp>
        <p:nvSpPr>
          <p:cNvPr id="228" name="Google Shape;228;p20"/>
          <p:cNvSpPr txBox="1"/>
          <p:nvPr/>
        </p:nvSpPr>
        <p:spPr>
          <a:xfrm>
            <a:off x="0" y="2818650"/>
            <a:ext cx="6469500" cy="40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Well liked game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Beginner level knowledge of OOP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●"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OpenGL, something new..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1"/>
          <p:cNvSpPr txBox="1"/>
          <p:nvPr/>
        </p:nvSpPr>
        <p:spPr>
          <a:xfrm>
            <a:off x="11272075" y="6512125"/>
            <a:ext cx="1108800" cy="4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 7</a:t>
            </a:r>
            <a:endParaRPr/>
          </a:p>
        </p:txBody>
      </p:sp>
      <p:sp>
        <p:nvSpPr>
          <p:cNvPr id="235" name="Google Shape;235;p21"/>
          <p:cNvSpPr txBox="1"/>
          <p:nvPr/>
        </p:nvSpPr>
        <p:spPr>
          <a:xfrm>
            <a:off x="221575" y="1483150"/>
            <a:ext cx="44598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Review(1)</a:t>
            </a:r>
            <a:endParaRPr/>
          </a:p>
        </p:txBody>
      </p:sp>
      <p:sp>
        <p:nvSpPr>
          <p:cNvPr id="236" name="Google Shape;236;p21"/>
          <p:cNvSpPr txBox="1"/>
          <p:nvPr/>
        </p:nvSpPr>
        <p:spPr>
          <a:xfrm>
            <a:off x="221575" y="2247250"/>
            <a:ext cx="48795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G.Stevens</a:t>
            </a:r>
            <a:endParaRPr b="1" sz="2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221575" y="2791825"/>
            <a:ext cx="63783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Irresitable gameplay needs amalgam and hassle.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Game needs to maintain the “flow”..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8" name="Google Shape;238;p21"/>
          <p:cNvSpPr txBox="1"/>
          <p:nvPr/>
        </p:nvSpPr>
        <p:spPr>
          <a:xfrm>
            <a:off x="221575" y="3930150"/>
            <a:ext cx="30000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Source Sans Pro"/>
                <a:ea typeface="Source Sans Pro"/>
                <a:cs typeface="Source Sans Pro"/>
                <a:sym typeface="Source Sans Pro"/>
              </a:rPr>
              <a:t>S.Roth</a:t>
            </a:r>
            <a:endParaRPr/>
          </a:p>
        </p:txBody>
      </p:sp>
      <p:sp>
        <p:nvSpPr>
          <p:cNvPr id="239" name="Google Shape;239;p21"/>
          <p:cNvSpPr txBox="1"/>
          <p:nvPr/>
        </p:nvSpPr>
        <p:spPr>
          <a:xfrm>
            <a:off x="221575" y="4501350"/>
            <a:ext cx="66099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>
                <a:latin typeface="Source Sans Pro"/>
                <a:ea typeface="Source Sans Pro"/>
                <a:cs typeface="Source Sans Pro"/>
                <a:sym typeface="Source Sans Pro"/>
              </a:rPr>
              <a:t>Basics of software entropies</a:t>
            </a:r>
            <a:endParaRPr sz="2000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Char char="●"/>
            </a:pPr>
            <a:r>
              <a:rPr lang="en-US" sz="2000"/>
              <a:t>Broken WIndow Theory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nkyShapes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